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Pinyon Script" charset="1" panose="020105010801010D0002"/>
      <p:regular r:id="rId14"/>
    </p:embeddedFont>
    <p:embeddedFont>
      <p:font typeface="Glacial Indifference" charset="1" panose="00000000000000000000"/>
      <p:regular r:id="rId15"/>
    </p:embeddedFont>
    <p:embeddedFont>
      <p:font typeface="Poppins Bold" charset="1" panose="00000800000000000000"/>
      <p:regular r:id="rId16"/>
    </p:embeddedFont>
    <p:embeddedFont>
      <p:font typeface="Poppins" charset="1" panose="00000500000000000000"/>
      <p:regular r:id="rId17"/>
    </p:embeddedFont>
    <p:embeddedFont>
      <p:font typeface="Poppins Light" charset="1" panose="00000400000000000000"/>
      <p:regular r:id="rId18"/>
    </p:embeddedFont>
    <p:embeddedFont>
      <p:font typeface="Glacial Indifference Bold" charset="1" panose="000008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027654" y="6257318"/>
            <a:ext cx="4243161" cy="774377"/>
          </a:xfrm>
          <a:custGeom>
            <a:avLst/>
            <a:gdLst/>
            <a:ahLst/>
            <a:cxnLst/>
            <a:rect r="r" b="b" t="t" l="l"/>
            <a:pathLst>
              <a:path h="774377" w="4243161">
                <a:moveTo>
                  <a:pt x="0" y="0"/>
                </a:moveTo>
                <a:lnTo>
                  <a:pt x="4243161" y="0"/>
                </a:lnTo>
                <a:lnTo>
                  <a:pt x="4243161" y="774377"/>
                </a:lnTo>
                <a:lnTo>
                  <a:pt x="0" y="7743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146957"/>
            <a:ext cx="18298468" cy="11421025"/>
          </a:xfrm>
          <a:custGeom>
            <a:avLst/>
            <a:gdLst/>
            <a:ahLst/>
            <a:cxnLst/>
            <a:rect r="r" b="b" t="t" l="l"/>
            <a:pathLst>
              <a:path h="11421025" w="18298468">
                <a:moveTo>
                  <a:pt x="0" y="0"/>
                </a:moveTo>
                <a:lnTo>
                  <a:pt x="18298468" y="0"/>
                </a:lnTo>
                <a:lnTo>
                  <a:pt x="18298468" y="11421025"/>
                </a:lnTo>
                <a:lnTo>
                  <a:pt x="0" y="114210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-352088"/>
            <a:ext cx="18288000" cy="13670280"/>
          </a:xfrm>
          <a:custGeom>
            <a:avLst/>
            <a:gdLst/>
            <a:ahLst/>
            <a:cxnLst/>
            <a:rect r="r" b="b" t="t" l="l"/>
            <a:pathLst>
              <a:path h="13670280" w="18288000">
                <a:moveTo>
                  <a:pt x="0" y="0"/>
                </a:moveTo>
                <a:lnTo>
                  <a:pt x="18288000" y="0"/>
                </a:lnTo>
                <a:lnTo>
                  <a:pt x="18288000" y="13670280"/>
                </a:lnTo>
                <a:lnTo>
                  <a:pt x="0" y="136702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526446" y="2969555"/>
            <a:ext cx="9245576" cy="259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264"/>
              </a:lnSpc>
            </a:pPr>
            <a:r>
              <a:rPr lang="en-US" sz="15188">
                <a:solidFill>
                  <a:srgbClr val="FFFFFF"/>
                </a:solidFill>
                <a:latin typeface="Pinyon Script"/>
                <a:ea typeface="Pinyon Script"/>
                <a:cs typeface="Pinyon Script"/>
                <a:sym typeface="Pinyon Script"/>
              </a:rPr>
              <a:t>Schedulane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14995" y="4688818"/>
            <a:ext cx="5668479" cy="156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96"/>
              </a:lnSpc>
              <a:spcBef>
                <a:spcPct val="0"/>
              </a:spcBef>
            </a:pPr>
            <a:r>
              <a:rPr lang="en-US" sz="9140" spc="-329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ITINERARIES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59837" y="6361413"/>
            <a:ext cx="3778794" cy="574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48"/>
              </a:lnSpc>
              <a:spcBef>
                <a:spcPct val="0"/>
              </a:spcBef>
            </a:pPr>
            <a:r>
              <a:rPr lang="en-US" sz="3392" spc="-332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BUSAN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759" t="0" r="-35167" b="-7165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954985" y="0"/>
            <a:ext cx="19242985" cy="12844693"/>
          </a:xfrm>
          <a:custGeom>
            <a:avLst/>
            <a:gdLst/>
            <a:ahLst/>
            <a:cxnLst/>
            <a:rect r="r" b="b" t="t" l="l"/>
            <a:pathLst>
              <a:path h="12844693" w="19242985">
                <a:moveTo>
                  <a:pt x="0" y="0"/>
                </a:moveTo>
                <a:lnTo>
                  <a:pt x="19242985" y="0"/>
                </a:lnTo>
                <a:lnTo>
                  <a:pt x="19242985" y="12844693"/>
                </a:lnTo>
                <a:lnTo>
                  <a:pt x="0" y="12844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897133" y="177802"/>
            <a:ext cx="7605963" cy="2130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493"/>
              </a:lnSpc>
            </a:pPr>
            <a:r>
              <a:rPr lang="en-US" sz="12495">
                <a:solidFill>
                  <a:srgbClr val="304853"/>
                </a:solidFill>
                <a:latin typeface="Pinyon Script"/>
                <a:ea typeface="Pinyon Script"/>
                <a:cs typeface="Pinyon Script"/>
                <a:sym typeface="Pinyon Script"/>
              </a:rPr>
              <a:t>About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20389" y="2034836"/>
            <a:ext cx="8159450" cy="2319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29"/>
              </a:lnSpc>
              <a:spcBef>
                <a:spcPct val="0"/>
              </a:spcBef>
            </a:pPr>
            <a:r>
              <a:rPr lang="en-US" sz="2663">
                <a:solidFill>
                  <a:srgbClr val="304853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An intelligent</a:t>
            </a:r>
            <a:r>
              <a:rPr lang="en-US" sz="2663">
                <a:solidFill>
                  <a:srgbClr val="304853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travel planning assistant that generates personalized, adaptive, and logistically sound itineraries based on natural language queries. This project moves beyond generic "Top 10" lists to create truly unique travel experiences.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011204" y="2106922"/>
            <a:ext cx="2853701" cy="221161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612222" y="2533822"/>
            <a:ext cx="7379600" cy="6050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91"/>
              </a:lnSpc>
              <a:spcBef>
                <a:spcPct val="0"/>
              </a:spcBef>
            </a:pPr>
            <a:r>
              <a:rPr lang="en-US" b="true" sz="8696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Ty</a:t>
            </a:r>
            <a:r>
              <a:rPr lang="en-US" b="true" sz="8696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pe in your preferences and get your personalized itinerary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9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00386" y="5345688"/>
            <a:ext cx="5984568" cy="6050633"/>
            <a:chOff x="0" y="0"/>
            <a:chExt cx="719015" cy="7269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9015" cy="726953"/>
            </a:xfrm>
            <a:custGeom>
              <a:avLst/>
              <a:gdLst/>
              <a:ahLst/>
              <a:cxnLst/>
              <a:rect r="r" b="b" t="t" l="l"/>
              <a:pathLst>
                <a:path h="726953" w="719015">
                  <a:moveTo>
                    <a:pt x="359508" y="0"/>
                  </a:moveTo>
                  <a:cubicBezTo>
                    <a:pt x="160957" y="0"/>
                    <a:pt x="0" y="162734"/>
                    <a:pt x="0" y="363476"/>
                  </a:cubicBezTo>
                  <a:cubicBezTo>
                    <a:pt x="0" y="564219"/>
                    <a:pt x="160957" y="726953"/>
                    <a:pt x="359508" y="726953"/>
                  </a:cubicBezTo>
                  <a:cubicBezTo>
                    <a:pt x="558058" y="726953"/>
                    <a:pt x="719015" y="564219"/>
                    <a:pt x="719015" y="363476"/>
                  </a:cubicBezTo>
                  <a:cubicBezTo>
                    <a:pt x="719015" y="162734"/>
                    <a:pt x="558058" y="0"/>
                    <a:pt x="359508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7408" y="68152"/>
              <a:ext cx="584200" cy="5906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05642" y="673520"/>
            <a:ext cx="9027078" cy="1300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91"/>
              </a:lnSpc>
              <a:spcBef>
                <a:spcPct val="0"/>
              </a:spcBef>
            </a:pPr>
            <a:r>
              <a:rPr lang="en-US" sz="8696">
                <a:solidFill>
                  <a:srgbClr val="304853"/>
                </a:solidFill>
                <a:latin typeface="Poppins"/>
                <a:ea typeface="Poppins"/>
                <a:cs typeface="Poppins"/>
                <a:sym typeface="Poppins"/>
              </a:rPr>
              <a:t>Current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5642" y="1707711"/>
            <a:ext cx="9157081" cy="224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77"/>
              </a:lnSpc>
            </a:pPr>
            <a:r>
              <a:rPr lang="en-US" sz="7849" b="true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Market &amp; </a:t>
            </a:r>
          </a:p>
          <a:p>
            <a:pPr algn="l">
              <a:lnSpc>
                <a:spcPts val="8477"/>
              </a:lnSpc>
              <a:spcBef>
                <a:spcPct val="0"/>
              </a:spcBef>
            </a:pPr>
            <a:r>
              <a:rPr lang="en-US" b="true" sz="7849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our 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28885" y="2146425"/>
            <a:ext cx="3608844" cy="382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1"/>
              </a:lnSpc>
              <a:spcBef>
                <a:spcPct val="0"/>
              </a:spcBef>
            </a:pP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096676" y="2662213"/>
            <a:ext cx="3417505" cy="2381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08993" indent="-204497" lvl="1">
              <a:lnSpc>
                <a:spcPts val="2349"/>
              </a:lnSpc>
              <a:buAutoNum type="arabicPeriod" startAt="1"/>
            </a:pP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Users must manually sift through hundreds of generic reviews to find places that match a specific vibe</a:t>
            </a:r>
          </a:p>
          <a:p>
            <a:pPr algn="l" marL="408993" indent="-204497" lvl="1">
              <a:lnSpc>
                <a:spcPts val="2349"/>
              </a:lnSpc>
              <a:buAutoNum type="arabicPeriod" startAt="1"/>
            </a:pP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 Finding good places that are near each other is a burden users take 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513803" y="2146425"/>
            <a:ext cx="1841112" cy="382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1"/>
              </a:lnSpc>
              <a:spcBef>
                <a:spcPct val="0"/>
              </a:spcBef>
            </a:pP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27778" y="2652688"/>
            <a:ext cx="3417505" cy="2757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62"/>
              </a:lnSpc>
            </a:pPr>
            <a:r>
              <a:rPr lang="en-US" sz="1894">
                <a:solidFill>
                  <a:srgbClr val="304853"/>
                </a:solidFill>
                <a:latin typeface="Poppins"/>
                <a:ea typeface="Poppins"/>
                <a:cs typeface="Poppins"/>
                <a:sym typeface="Poppins"/>
              </a:rPr>
              <a:t>We create a holistic, end-to-end travel planning ecosystem that generates personalized</a:t>
            </a: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. Eliminating hours of manual research and preventing common travel frustrations like inefficient travel between locations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56834" y="6571249"/>
            <a:ext cx="3157347" cy="734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1"/>
              </a:lnSpc>
              <a:spcBef>
                <a:spcPct val="0"/>
              </a:spcBef>
            </a:pP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DE</a:t>
            </a: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EPER CULTURAL IMMERSION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42859" y="7458512"/>
            <a:ext cx="3417505" cy="18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5"/>
              </a:lnSpc>
              <a:spcBef>
                <a:spcPct val="0"/>
              </a:spcBef>
            </a:pP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 By c</a:t>
            </a: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reating walkable itineraries, the system encourages tourists to explore neighborhoods on foot. This fosters a more immersive and authentic travel experience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541752" y="6571249"/>
            <a:ext cx="3041399" cy="7348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1"/>
              </a:lnSpc>
              <a:spcBef>
                <a:spcPct val="0"/>
              </a:spcBef>
            </a:pP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SUPPORTI</a:t>
            </a:r>
            <a:r>
              <a:rPr lang="en-US" b="true" sz="2594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NG LOCAL CULTURE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527778" y="7458512"/>
            <a:ext cx="3417505" cy="1314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45"/>
              </a:lnSpc>
              <a:spcBef>
                <a:spcPct val="0"/>
              </a:spcBef>
            </a:pP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Th</a:t>
            </a:r>
            <a:r>
              <a:rPr lang="en-US" sz="1894">
                <a:solidFill>
                  <a:srgbClr val="304853"/>
                </a:solidFill>
                <a:latin typeface="Poppins Light"/>
                <a:ea typeface="Poppins Light"/>
                <a:cs typeface="Poppins Light"/>
                <a:sym typeface="Poppins Light"/>
              </a:rPr>
              <a:t>e system is designed to be time-sensitive, allowing it to recommend temporary local events like concerts and festivals.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2106090" y="3848027"/>
            <a:ext cx="82977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>
            <a:off x="15017229" y="5571855"/>
            <a:ext cx="0" cy="63765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>
            <a:off x="12229182" y="8351955"/>
            <a:ext cx="829778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9F4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922209" y="4330687"/>
            <a:ext cx="7315795" cy="8102032"/>
            <a:chOff x="0" y="0"/>
            <a:chExt cx="878955" cy="97341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78955" cy="973418"/>
            </a:xfrm>
            <a:custGeom>
              <a:avLst/>
              <a:gdLst/>
              <a:ahLst/>
              <a:cxnLst/>
              <a:rect r="r" b="b" t="t" l="l"/>
              <a:pathLst>
                <a:path h="973418" w="878955">
                  <a:moveTo>
                    <a:pt x="439478" y="0"/>
                  </a:moveTo>
                  <a:cubicBezTo>
                    <a:pt x="196761" y="0"/>
                    <a:pt x="0" y="217907"/>
                    <a:pt x="0" y="486709"/>
                  </a:cubicBezTo>
                  <a:cubicBezTo>
                    <a:pt x="0" y="755511"/>
                    <a:pt x="196761" y="973418"/>
                    <a:pt x="439478" y="973418"/>
                  </a:cubicBezTo>
                  <a:cubicBezTo>
                    <a:pt x="682195" y="973418"/>
                    <a:pt x="878955" y="755511"/>
                    <a:pt x="878955" y="486709"/>
                  </a:cubicBezTo>
                  <a:cubicBezTo>
                    <a:pt x="878955" y="217907"/>
                    <a:pt x="682195" y="0"/>
                    <a:pt x="439478" y="0"/>
                  </a:cubicBez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82402" y="91258"/>
              <a:ext cx="714151" cy="7909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17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996343" y="4374596"/>
            <a:ext cx="4295313" cy="155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13"/>
              </a:lnSpc>
              <a:spcBef>
                <a:spcPct val="0"/>
              </a:spcBef>
            </a:pPr>
            <a:r>
              <a:rPr lang="en-US" b="true" sz="10383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HOW?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97362" y="0"/>
            <a:ext cx="6892290" cy="10287000"/>
          </a:xfrm>
          <a:custGeom>
            <a:avLst/>
            <a:gdLst/>
            <a:ahLst/>
            <a:cxnLst/>
            <a:rect r="r" b="b" t="t" l="l"/>
            <a:pathLst>
              <a:path h="10287000" w="6892290">
                <a:moveTo>
                  <a:pt x="0" y="0"/>
                </a:moveTo>
                <a:lnTo>
                  <a:pt x="6892290" y="0"/>
                </a:lnTo>
                <a:lnTo>
                  <a:pt x="689229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50052" y="1520733"/>
            <a:ext cx="6120557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Phase 1: Offline Data Processing &amp; Indexing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0052" y="2091359"/>
            <a:ext cx="8784095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 </a:t>
            </a: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goal of the offline phase is to transform raw location data from a relational database into a highly optimized format for high-speed semantic search. This process is executed periodically to keep the search index fresh.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9875" y="3807129"/>
            <a:ext cx="4042767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AI-Powered Data Enrichment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59875" y="4396386"/>
            <a:ext cx="878409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 system uses a Large Language Model (LLM) to generate rich, descriptive paragraphs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9875" y="5567271"/>
            <a:ext cx="4052590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Semantic Vector Embedding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9875" y="6134705"/>
            <a:ext cx="8954621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convert the generated text descriptions into numerical representations (vectors or "embeddings") that a machine can understand and compare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59875" y="7307550"/>
            <a:ext cx="4067175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High-Speed Vector Indexing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59875" y="7894033"/>
            <a:ext cx="7094266" cy="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  <a:spcBef>
                <a:spcPct val="0"/>
              </a:spcBef>
            </a:pPr>
            <a:r>
              <a:rPr lang="en-US" sz="241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To enable near-instantaneous search over millions of vectors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459949" y="225366"/>
            <a:ext cx="8828051" cy="9836269"/>
          </a:xfrm>
          <a:custGeom>
            <a:avLst/>
            <a:gdLst/>
            <a:ahLst/>
            <a:cxnLst/>
            <a:rect r="r" b="b" t="t" l="l"/>
            <a:pathLst>
              <a:path h="9836269" w="8828051">
                <a:moveTo>
                  <a:pt x="0" y="0"/>
                </a:moveTo>
                <a:lnTo>
                  <a:pt x="8828051" y="0"/>
                </a:lnTo>
                <a:lnTo>
                  <a:pt x="8828051" y="9836268"/>
                </a:lnTo>
                <a:lnTo>
                  <a:pt x="0" y="98362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413667"/>
            <a:ext cx="7599594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Phase 2: Online Real-Time Recommendation Engine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95505" y="984293"/>
            <a:ext cx="8784095" cy="1163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This</a:t>
            </a: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is the live FastAPI microservice that handles user requests. The workflow is a multi-stage funnel designed to start with a broad set of candidates and progressively refine them into a final, optimized itinerary.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2309538"/>
            <a:ext cx="5708124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API Ingestion &amp; Query Pre-processing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5328" y="2876972"/>
            <a:ext cx="8784095" cy="77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 POS</a:t>
            </a: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 request to /schedule receives the user's queries, location, and dates, validated against the ItineraryRequest Pydantic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811692"/>
            <a:ext cx="5150539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</a:t>
            </a: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andidate Retrieval (Recall Stage)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95505" y="4169576"/>
            <a:ext cx="8954621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Each sub-query is encoded into a 384-dimension vector using the all-MiniLM-L6-v2 model</a:t>
            </a:r>
          </a:p>
          <a:p>
            <a:pPr algn="l" marL="474979" indent="-237490" lvl="1">
              <a:lnSpc>
                <a:spcPts val="3079"/>
              </a:lnSpc>
              <a:buAutoNum type="arabicPeriod" startAt="1"/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The vector is L2 normalized</a:t>
            </a:r>
          </a:p>
          <a:p>
            <a:pPr algn="l" marL="474979" indent="-237490" lvl="1">
              <a:lnSpc>
                <a:spcPts val="3079"/>
              </a:lnSpc>
              <a:spcBef>
                <a:spcPct val="0"/>
              </a:spcBef>
              <a:buAutoNum type="arabicPeriod" startAt="1"/>
            </a:pPr>
            <a:r>
              <a:rPr lang="en-US" sz="21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retrieve the top k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5885346"/>
            <a:ext cx="6190823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Mult</a:t>
            </a: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i-Factor Reranking (Precision Stage)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5328" y="6452780"/>
            <a:ext cx="8784095" cy="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  <a:spcBef>
                <a:spcPct val="0"/>
              </a:spcBef>
            </a:pPr>
            <a:r>
              <a:rPr lang="en-US" sz="241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r</a:t>
            </a:r>
            <a:r>
              <a:rPr lang="en-US" sz="241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efine the raw candidate pool using business logic and contextual factors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0" y="7439313"/>
            <a:ext cx="5150539" cy="405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It</a:t>
            </a: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inerary Optimization &amp; Planning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95505" y="8006747"/>
            <a:ext cx="10093498" cy="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  <a:spcBef>
                <a:spcPct val="0"/>
              </a:spcBef>
            </a:pPr>
            <a:r>
              <a:rPr lang="en-US" sz="241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Ass</a:t>
            </a:r>
            <a:r>
              <a:rPr lang="en-US" sz="241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emble the ranked list of locations into a coherent, day-long schedule. A hybrid approach is used:  Beam Search and Google OR-Tools' CP-SAT solver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9310" y="9210675"/>
            <a:ext cx="11763026" cy="824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  <a:spcBef>
                <a:spcPct val="0"/>
              </a:spcBef>
            </a:pP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F</a:t>
            </a:r>
            <a:r>
              <a:rPr lang="en-US" b="true" sz="241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inalization and AI-Powered Summarization: The final schedule is checked against weather data from the OpenWeatherMap AP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6871" y="1599203"/>
            <a:ext cx="17574257" cy="8376130"/>
          </a:xfrm>
          <a:custGeom>
            <a:avLst/>
            <a:gdLst/>
            <a:ahLst/>
            <a:cxnLst/>
            <a:rect r="r" b="b" t="t" l="l"/>
            <a:pathLst>
              <a:path h="8376130" w="17574257">
                <a:moveTo>
                  <a:pt x="0" y="0"/>
                </a:moveTo>
                <a:lnTo>
                  <a:pt x="17574258" y="0"/>
                </a:lnTo>
                <a:lnTo>
                  <a:pt x="17574258" y="8376130"/>
                </a:lnTo>
                <a:lnTo>
                  <a:pt x="0" y="8376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18" t="-24273" r="-3018" b="-1477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33183" y="259796"/>
            <a:ext cx="8310817" cy="1556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13"/>
              </a:lnSpc>
              <a:spcBef>
                <a:spcPct val="0"/>
              </a:spcBef>
            </a:pPr>
            <a:r>
              <a:rPr lang="en-US" b="true" sz="10383">
                <a:solidFill>
                  <a:srgbClr val="304853"/>
                </a:solidFill>
                <a:latin typeface="Poppins Bold"/>
                <a:ea typeface="Poppins Bold"/>
                <a:cs typeface="Poppins Bold"/>
                <a:sym typeface="Poppins Bold"/>
              </a:rPr>
              <a:t>ITINERARIES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DAG0OlbMRUM</dc:identifier>
  <dcterms:modified xsi:type="dcterms:W3CDTF">2011-08-01T06:04:30Z</dcterms:modified>
  <cp:revision>1</cp:revision>
  <dc:title>White Blue Aesthetic Minimalist Elegant Travel Tour Seoul South Korea Presentation</dc:title>
</cp:coreProperties>
</file>

<file path=docProps/thumbnail.jpeg>
</file>